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9" r:id="rId2"/>
    <p:sldId id="256" r:id="rId3"/>
    <p:sldId id="264" r:id="rId4"/>
    <p:sldId id="260" r:id="rId5"/>
    <p:sldId id="257" r:id="rId6"/>
    <p:sldId id="258"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68" d="100"/>
          <a:sy n="68"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FD658-B1F8-4133-BEC9-ECF0CA9874F5}"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8F8C8-16D4-4510-A858-C1ABCD7F25D4}" type="slidenum">
              <a:rPr lang="en-GB" smtClean="0"/>
              <a:t>‹#›</a:t>
            </a:fld>
            <a:endParaRPr lang="en-GB"/>
          </a:p>
        </p:txBody>
      </p:sp>
    </p:spTree>
    <p:extLst>
      <p:ext uri="{BB962C8B-B14F-4D97-AF65-F5344CB8AC3E}">
        <p14:creationId xmlns:p14="http://schemas.microsoft.com/office/powerpoint/2010/main" val="389404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D7BECD6-742C-47D0-B4FA-8930DC2D7813}" type="datetime2">
              <a:rPr lang="en-GB" smtClean="0"/>
              <a:t>Monday, 31 March 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Tigertek.io</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3185401"/>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2B297B3E-D008-4FB4-B278-2F1EF710705A}" type="datetime2">
              <a:rPr lang="en-GB" smtClean="0"/>
              <a:t>Monday, 31 March 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Tigertek.io</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58933962"/>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108E1606-139C-48ED-9AF5-C02D59C37258}" type="datetime2">
              <a:rPr lang="en-GB" smtClean="0"/>
              <a:t>Monday, 31 March 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Tigertek.io</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458005"/>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2769460-8703-4682-AAF0-F8BAB33CCE77}" type="datetime2">
              <a:rPr lang="en-GB" smtClean="0"/>
              <a:t>Monday, 31 March 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Tigertek.io</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64407787"/>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D132A1CF-D4A7-4207-9ECA-D821D6AEF8BF}" type="datetime2">
              <a:rPr lang="en-GB" smtClean="0"/>
              <a:t>Monday, 31 March 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Tigertek.io</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040305"/>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CA06EE6F-99CB-4C79-B964-DCA1FB6B22CC}" type="datetime2">
              <a:rPr lang="en-GB" smtClean="0"/>
              <a:t>Monday, 31 March 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Tigertek.io</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91205607"/>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9EC63C5E-107C-442A-B227-EC6F83E1572F}" type="datetime2">
              <a:rPr lang="en-GB" smtClean="0"/>
              <a:t>Monday, 31 March 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Tigertek.io</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40158456"/>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32438A23-C58E-4957-9041-67862842B57B}" type="datetime2">
              <a:rPr lang="en-GB" smtClean="0"/>
              <a:t>Monday, 31 March 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Tigertek.io</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34150617"/>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2ED0D9FE-915B-4354-9536-41D6A738C501}" type="datetime2">
              <a:rPr lang="en-GB" smtClean="0"/>
              <a:t>Monday, 31 March 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r>
              <a:rPr lang="en-US"/>
              <a:t>Tigertek.io</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46318806"/>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77800D54-5385-478E-8B40-B02D62105F7F}" type="datetime2">
              <a:rPr lang="en-GB" smtClean="0"/>
              <a:t>Monday, 31 March 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Tigertek.io</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320605312"/>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6E923E5E-EC9D-4C3F-8AA6-B0F6BCC7FCC7}" type="datetime2">
              <a:rPr lang="en-GB" smtClean="0"/>
              <a:t>Monday, 31 March 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Tigertek.io</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84318816"/>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044538E9-3759-4AF9-9196-B919500ECA38}" type="datetime2">
              <a:rPr lang="en-GB" smtClean="0"/>
              <a:t>Monday, 31 March 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r>
              <a:rPr lang="en-US"/>
              <a:t>Tigertek.io</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3056901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hf hdr="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t9fEApK5Meo?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E820181E-59F5-C75E-B1DC-BD14F05AB002}"/>
              </a:ext>
            </a:extLst>
          </p:cNvPr>
          <p:cNvSpPr>
            <a:spLocks noGrp="1"/>
          </p:cNvSpPr>
          <p:nvPr>
            <p:ph type="ftr" sz="quarter" idx="11"/>
          </p:nvPr>
        </p:nvSpPr>
        <p:spPr>
          <a:xfrm>
            <a:off x="521208" y="100584"/>
            <a:ext cx="4114800" cy="365125"/>
          </a:xfrm>
        </p:spPr>
        <p:txBody>
          <a:bodyPr>
            <a:normAutofit/>
          </a:bodyPr>
          <a:lstStyle/>
          <a:p>
            <a:pPr>
              <a:spcAft>
                <a:spcPts val="600"/>
              </a:spcAft>
            </a:pPr>
            <a:r>
              <a:rPr lang="en-US" sz="1400" dirty="0"/>
              <a:t>Tigertek.io</a:t>
            </a:r>
          </a:p>
        </p:txBody>
      </p:sp>
      <p:sp>
        <p:nvSpPr>
          <p:cNvPr id="22" name="Rectangle 21">
            <a:extLst>
              <a:ext uri="{FF2B5EF4-FFF2-40B4-BE49-F238E27FC236}">
                <a16:creationId xmlns:a16="http://schemas.microsoft.com/office/drawing/2014/main" id="{2C416D64-0A89-9FBB-35DD-A45EE0DB7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89" y="497392"/>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blue and white business card&#10;&#10;AI-generated content may be incorrect.">
            <a:extLst>
              <a:ext uri="{FF2B5EF4-FFF2-40B4-BE49-F238E27FC236}">
                <a16:creationId xmlns:a16="http://schemas.microsoft.com/office/drawing/2014/main" id="{37B3C8ED-ED5C-5FDC-A78F-504447A98DF6}"/>
              </a:ext>
            </a:extLst>
          </p:cNvPr>
          <p:cNvPicPr>
            <a:picLocks noChangeAspect="1"/>
          </p:cNvPicPr>
          <p:nvPr/>
        </p:nvPicPr>
        <p:blipFill>
          <a:blip r:embed="rId2">
            <a:extLst>
              <a:ext uri="{28A0092B-C50C-407E-A947-70E740481C1C}">
                <a14:useLocalDpi xmlns:a14="http://schemas.microsoft.com/office/drawing/2010/main" val="0"/>
              </a:ext>
            </a:extLst>
          </a:blip>
          <a:srcRect r="-2" b="5581"/>
          <a:stretch/>
        </p:blipFill>
        <p:spPr>
          <a:xfrm>
            <a:off x="517871" y="839336"/>
            <a:ext cx="8740538" cy="5508615"/>
          </a:xfrm>
          <a:prstGeom prst="rect">
            <a:avLst/>
          </a:prstGeom>
        </p:spPr>
      </p:pic>
      <p:sp>
        <p:nvSpPr>
          <p:cNvPr id="2" name="Date Placeholder 1">
            <a:extLst>
              <a:ext uri="{FF2B5EF4-FFF2-40B4-BE49-F238E27FC236}">
                <a16:creationId xmlns:a16="http://schemas.microsoft.com/office/drawing/2014/main" id="{1F43189C-6823-0407-A97B-F32000708988}"/>
              </a:ext>
            </a:extLst>
          </p:cNvPr>
          <p:cNvSpPr>
            <a:spLocks noGrp="1"/>
          </p:cNvSpPr>
          <p:nvPr>
            <p:ph type="dt" sz="half" idx="10"/>
          </p:nvPr>
        </p:nvSpPr>
        <p:spPr>
          <a:xfrm>
            <a:off x="521208" y="6419088"/>
            <a:ext cx="2743200" cy="365125"/>
          </a:xfrm>
        </p:spPr>
        <p:txBody>
          <a:bodyPr>
            <a:normAutofit/>
          </a:bodyPr>
          <a:lstStyle/>
          <a:p>
            <a:pPr>
              <a:spcAft>
                <a:spcPts val="600"/>
              </a:spcAft>
            </a:pPr>
            <a:fld id="{749843CC-3808-438E-AD76-E659978499A7}" type="datetime2">
              <a:rPr lang="en-GB" sz="1400" smtClean="0"/>
              <a:t>Monday, 31 March 2025</a:t>
            </a:fld>
            <a:endParaRPr lang="en-US" sz="1400" dirty="0"/>
          </a:p>
        </p:txBody>
      </p:sp>
      <p:sp>
        <p:nvSpPr>
          <p:cNvPr id="4" name="Slide Number Placeholder 3">
            <a:extLst>
              <a:ext uri="{FF2B5EF4-FFF2-40B4-BE49-F238E27FC236}">
                <a16:creationId xmlns:a16="http://schemas.microsoft.com/office/drawing/2014/main" id="{013879A5-78A7-2EE9-FF23-FD625A2F34A7}"/>
              </a:ext>
            </a:extLst>
          </p:cNvPr>
          <p:cNvSpPr>
            <a:spLocks noGrp="1"/>
          </p:cNvSpPr>
          <p:nvPr>
            <p:ph type="sldNum" sz="quarter" idx="12"/>
          </p:nvPr>
        </p:nvSpPr>
        <p:spPr>
          <a:xfrm>
            <a:off x="11457432" y="6419088"/>
            <a:ext cx="640080" cy="365125"/>
          </a:xfrm>
        </p:spPr>
        <p:txBody>
          <a:bodyPr>
            <a:normAutofit/>
          </a:bodyPr>
          <a:lstStyle/>
          <a:p>
            <a:pPr>
              <a:spcAft>
                <a:spcPts val="600"/>
              </a:spcAft>
            </a:pPr>
            <a:fld id="{148CC95F-0247-41B6-91CF-DC97C76A7088}" type="slidenum">
              <a:rPr lang="en-US" smtClean="0"/>
              <a:pPr>
                <a:spcAft>
                  <a:spcPts val="600"/>
                </a:spcAft>
              </a:pPr>
              <a:t>1</a:t>
            </a:fld>
            <a:endParaRPr lang="en-US"/>
          </a:p>
        </p:txBody>
      </p:sp>
      <p:sp>
        <p:nvSpPr>
          <p:cNvPr id="9" name="TextBox 8">
            <a:extLst>
              <a:ext uri="{FF2B5EF4-FFF2-40B4-BE49-F238E27FC236}">
                <a16:creationId xmlns:a16="http://schemas.microsoft.com/office/drawing/2014/main" id="{39BAFE46-8ED9-B7EB-701C-46533BA03857}"/>
              </a:ext>
            </a:extLst>
          </p:cNvPr>
          <p:cNvSpPr txBox="1"/>
          <p:nvPr/>
        </p:nvSpPr>
        <p:spPr>
          <a:xfrm>
            <a:off x="9411286" y="839336"/>
            <a:ext cx="2574388" cy="5078313"/>
          </a:xfrm>
          <a:prstGeom prst="rect">
            <a:avLst/>
          </a:prstGeom>
          <a:noFill/>
        </p:spPr>
        <p:txBody>
          <a:bodyPr wrap="square" rtlCol="0">
            <a:spAutoFit/>
          </a:bodyPr>
          <a:lstStyle/>
          <a:p>
            <a:pPr algn="ctr"/>
            <a:r>
              <a:rPr lang="en-US" sz="3600" b="1" dirty="0">
                <a:solidFill>
                  <a:srgbClr val="002060"/>
                </a:solidFill>
              </a:rPr>
              <a:t>QR Codes </a:t>
            </a:r>
          </a:p>
          <a:p>
            <a:pPr algn="ctr"/>
            <a:r>
              <a:rPr lang="en-US" sz="3600" b="1" dirty="0">
                <a:solidFill>
                  <a:srgbClr val="002060"/>
                </a:solidFill>
              </a:rPr>
              <a:t>from Tigertek.io </a:t>
            </a:r>
          </a:p>
          <a:p>
            <a:pPr algn="ctr"/>
            <a:endParaRPr lang="en-US" sz="3600" b="1" dirty="0">
              <a:solidFill>
                <a:srgbClr val="002060"/>
              </a:solidFill>
            </a:endParaRPr>
          </a:p>
          <a:p>
            <a:pPr algn="ctr"/>
            <a:endParaRPr lang="en-US" sz="3600" b="1" dirty="0">
              <a:solidFill>
                <a:srgbClr val="002060"/>
              </a:solidFill>
            </a:endParaRPr>
          </a:p>
          <a:p>
            <a:pPr algn="ctr"/>
            <a:r>
              <a:rPr lang="en-US" sz="3600" b="1" dirty="0">
                <a:solidFill>
                  <a:srgbClr val="002060"/>
                </a:solidFill>
              </a:rPr>
              <a:t>Solutions for a connected world</a:t>
            </a:r>
            <a:endParaRPr lang="en-GB" sz="3600" b="1" dirty="0">
              <a:solidFill>
                <a:srgbClr val="002060"/>
              </a:solidFill>
            </a:endParaRPr>
          </a:p>
        </p:txBody>
      </p:sp>
    </p:spTree>
    <p:extLst>
      <p:ext uri="{BB962C8B-B14F-4D97-AF65-F5344CB8AC3E}">
        <p14:creationId xmlns:p14="http://schemas.microsoft.com/office/powerpoint/2010/main" val="3401291794"/>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Video 3" descr="Box Packages">
            <a:extLst>
              <a:ext uri="{FF2B5EF4-FFF2-40B4-BE49-F238E27FC236}">
                <a16:creationId xmlns:a16="http://schemas.microsoft.com/office/drawing/2014/main" id="{C161330E-D542-9B1C-7881-85C490AA0CCD}"/>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58"/>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524" y="0"/>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61599-4A9E-9AB4-58FF-BDFF0641B34C}"/>
              </a:ext>
            </a:extLst>
          </p:cNvPr>
          <p:cNvSpPr>
            <a:spLocks noGrp="1"/>
          </p:cNvSpPr>
          <p:nvPr>
            <p:ph type="ctrTitle"/>
          </p:nvPr>
        </p:nvSpPr>
        <p:spPr>
          <a:xfrm>
            <a:off x="517870" y="978408"/>
            <a:ext cx="5021182" cy="2333778"/>
          </a:xfrm>
        </p:spPr>
        <p:txBody>
          <a:bodyPr anchor="t">
            <a:normAutofit/>
          </a:bodyPr>
          <a:lstStyle/>
          <a:p>
            <a:r>
              <a:rPr lang="en-US" sz="6000">
                <a:solidFill>
                  <a:srgbClr val="FFFFFF"/>
                </a:solidFill>
              </a:rPr>
              <a:t>QR Codes</a:t>
            </a:r>
            <a:endParaRPr lang="en-GB" sz="6000">
              <a:solidFill>
                <a:srgbClr val="FFFFFF"/>
              </a:solidFill>
            </a:endParaRPr>
          </a:p>
        </p:txBody>
      </p:sp>
      <p:sp>
        <p:nvSpPr>
          <p:cNvPr id="3" name="Subtitle 2">
            <a:extLst>
              <a:ext uri="{FF2B5EF4-FFF2-40B4-BE49-F238E27FC236}">
                <a16:creationId xmlns:a16="http://schemas.microsoft.com/office/drawing/2014/main" id="{816871B4-A052-5FF6-2E60-411972FD770E}"/>
              </a:ext>
            </a:extLst>
          </p:cNvPr>
          <p:cNvSpPr>
            <a:spLocks noGrp="1"/>
          </p:cNvSpPr>
          <p:nvPr>
            <p:ph type="subTitle" idx="1"/>
          </p:nvPr>
        </p:nvSpPr>
        <p:spPr>
          <a:xfrm>
            <a:off x="6652366" y="971398"/>
            <a:ext cx="5040785" cy="2333778"/>
          </a:xfrm>
        </p:spPr>
        <p:txBody>
          <a:bodyPr anchor="t">
            <a:normAutofit/>
          </a:bodyPr>
          <a:lstStyle/>
          <a:p>
            <a:r>
              <a:rPr lang="en-US" sz="3600" b="1" dirty="0">
                <a:solidFill>
                  <a:srgbClr val="FFFFFF"/>
                </a:solidFill>
              </a:rPr>
              <a:t>Tigertek.io</a:t>
            </a:r>
            <a:endParaRPr lang="en-GB" sz="3600" b="1" dirty="0">
              <a:solidFill>
                <a:srgbClr val="FFFFFF"/>
              </a:solidFill>
            </a:endParaRP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1650"/>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60E3DB9F-2823-24BE-1551-CB4F87F5E3D6}"/>
              </a:ext>
            </a:extLst>
          </p:cNvPr>
          <p:cNvSpPr>
            <a:spLocks noGrp="1"/>
          </p:cNvSpPr>
          <p:nvPr>
            <p:ph type="dt" sz="half" idx="10"/>
          </p:nvPr>
        </p:nvSpPr>
        <p:spPr>
          <a:xfrm>
            <a:off x="517870" y="6331503"/>
            <a:ext cx="2743200" cy="365125"/>
          </a:xfrm>
        </p:spPr>
        <p:txBody>
          <a:bodyPr/>
          <a:lstStyle/>
          <a:p>
            <a:fld id="{6908BED5-10D9-4266-A948-651CEFB227D3}" type="datetime2">
              <a:rPr lang="en-GB" sz="1400" smtClean="0"/>
              <a:t>Monday, 31 March 2025</a:t>
            </a:fld>
            <a:endParaRPr lang="en-US" sz="1400" dirty="0"/>
          </a:p>
        </p:txBody>
      </p:sp>
      <p:sp>
        <p:nvSpPr>
          <p:cNvPr id="6" name="Footer Placeholder 5">
            <a:extLst>
              <a:ext uri="{FF2B5EF4-FFF2-40B4-BE49-F238E27FC236}">
                <a16:creationId xmlns:a16="http://schemas.microsoft.com/office/drawing/2014/main" id="{D190E8BF-F232-074B-93C6-9180F5F4AC78}"/>
              </a:ext>
            </a:extLst>
          </p:cNvPr>
          <p:cNvSpPr>
            <a:spLocks noGrp="1"/>
          </p:cNvSpPr>
          <p:nvPr>
            <p:ph type="ftr" sz="quarter" idx="11"/>
          </p:nvPr>
        </p:nvSpPr>
        <p:spPr/>
        <p:txBody>
          <a:bodyPr/>
          <a:lstStyle/>
          <a:p>
            <a:r>
              <a:rPr lang="en-US" sz="1400" dirty="0"/>
              <a:t>Tigertek.io</a:t>
            </a:r>
          </a:p>
        </p:txBody>
      </p:sp>
      <p:sp>
        <p:nvSpPr>
          <p:cNvPr id="7" name="Slide Number Placeholder 6">
            <a:extLst>
              <a:ext uri="{FF2B5EF4-FFF2-40B4-BE49-F238E27FC236}">
                <a16:creationId xmlns:a16="http://schemas.microsoft.com/office/drawing/2014/main" id="{EE6DA000-0110-A42E-31FD-A962E1127823}"/>
              </a:ext>
            </a:extLst>
          </p:cNvPr>
          <p:cNvSpPr>
            <a:spLocks noGrp="1"/>
          </p:cNvSpPr>
          <p:nvPr>
            <p:ph type="sldNum" sz="quarter" idx="12"/>
          </p:nvPr>
        </p:nvSpPr>
        <p:spPr/>
        <p:txBody>
          <a:bodyPr/>
          <a:lstStyle/>
          <a:p>
            <a:fld id="{148CC95F-0247-41B6-91CF-DC97C76A7088}" type="slidenum">
              <a:rPr lang="en-US" smtClean="0"/>
              <a:t>2</a:t>
            </a:fld>
            <a:endParaRPr lang="en-US"/>
          </a:p>
        </p:txBody>
      </p:sp>
    </p:spTree>
    <p:extLst>
      <p:ext uri="{BB962C8B-B14F-4D97-AF65-F5344CB8AC3E}">
        <p14:creationId xmlns:p14="http://schemas.microsoft.com/office/powerpoint/2010/main" val="35508232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A8E83A-ABEE-51B7-0FFE-45341EF16F87}"/>
              </a:ext>
            </a:extLst>
          </p:cNvPr>
          <p:cNvSpPr>
            <a:spLocks noGrp="1"/>
          </p:cNvSpPr>
          <p:nvPr>
            <p:ph type="dt" sz="half" idx="10"/>
          </p:nvPr>
        </p:nvSpPr>
        <p:spPr/>
        <p:txBody>
          <a:bodyPr/>
          <a:lstStyle/>
          <a:p>
            <a:fld id="{2ED0D9FE-915B-4354-9536-41D6A738C501}" type="datetime2">
              <a:rPr lang="en-GB" smtClean="0"/>
              <a:t>Monday, 31 March 2025</a:t>
            </a:fld>
            <a:endParaRPr lang="en-US"/>
          </a:p>
        </p:txBody>
      </p:sp>
      <p:sp>
        <p:nvSpPr>
          <p:cNvPr id="3" name="Footer Placeholder 2">
            <a:extLst>
              <a:ext uri="{FF2B5EF4-FFF2-40B4-BE49-F238E27FC236}">
                <a16:creationId xmlns:a16="http://schemas.microsoft.com/office/drawing/2014/main" id="{035C0B1C-63C6-9717-0B3A-4BA509C341AE}"/>
              </a:ext>
            </a:extLst>
          </p:cNvPr>
          <p:cNvSpPr>
            <a:spLocks noGrp="1"/>
          </p:cNvSpPr>
          <p:nvPr>
            <p:ph type="ftr" sz="quarter" idx="11"/>
          </p:nvPr>
        </p:nvSpPr>
        <p:spPr/>
        <p:txBody>
          <a:bodyPr/>
          <a:lstStyle/>
          <a:p>
            <a:r>
              <a:rPr lang="en-US"/>
              <a:t>Tigertek.io</a:t>
            </a:r>
          </a:p>
        </p:txBody>
      </p:sp>
      <p:sp>
        <p:nvSpPr>
          <p:cNvPr id="4" name="Slide Number Placeholder 3">
            <a:extLst>
              <a:ext uri="{FF2B5EF4-FFF2-40B4-BE49-F238E27FC236}">
                <a16:creationId xmlns:a16="http://schemas.microsoft.com/office/drawing/2014/main" id="{9D9B28A5-42D8-7CFA-61C0-9D98CCBAB393}"/>
              </a:ext>
            </a:extLst>
          </p:cNvPr>
          <p:cNvSpPr>
            <a:spLocks noGrp="1"/>
          </p:cNvSpPr>
          <p:nvPr>
            <p:ph type="sldNum" sz="quarter" idx="12"/>
          </p:nvPr>
        </p:nvSpPr>
        <p:spPr/>
        <p:txBody>
          <a:bodyPr/>
          <a:lstStyle/>
          <a:p>
            <a:fld id="{148CC95F-0247-41B6-91CF-DC97C76A7088}" type="slidenum">
              <a:rPr lang="en-US" smtClean="0"/>
              <a:t>3</a:t>
            </a:fld>
            <a:endParaRPr lang="en-US"/>
          </a:p>
        </p:txBody>
      </p:sp>
      <p:pic>
        <p:nvPicPr>
          <p:cNvPr id="5" name="Online Media 4" title="QR Code Advantages: 7 Reasons To Choose Them Over Barcodes">
            <a:hlinkClick r:id="" action="ppaction://media"/>
            <a:extLst>
              <a:ext uri="{FF2B5EF4-FFF2-40B4-BE49-F238E27FC236}">
                <a16:creationId xmlns:a16="http://schemas.microsoft.com/office/drawing/2014/main" id="{3EA29E4F-B978-DC3E-6B93-0ED3342AF1A7}"/>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23575304"/>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FAD37-31F9-AD17-C482-8BCD0709BBA1}"/>
              </a:ext>
            </a:extLst>
          </p:cNvPr>
          <p:cNvSpPr>
            <a:spLocks noGrp="1"/>
          </p:cNvSpPr>
          <p:nvPr>
            <p:ph type="dt" sz="half" idx="10"/>
          </p:nvPr>
        </p:nvSpPr>
        <p:spPr/>
        <p:txBody>
          <a:bodyPr/>
          <a:lstStyle/>
          <a:p>
            <a:fld id="{5CDE3D11-1491-4953-8912-4A0BE259C2C9}" type="datetime2">
              <a:rPr lang="en-GB" sz="1400" smtClean="0"/>
              <a:t>Monday, 31 March 2025</a:t>
            </a:fld>
            <a:endParaRPr lang="en-US" sz="1400" dirty="0"/>
          </a:p>
        </p:txBody>
      </p:sp>
      <p:sp>
        <p:nvSpPr>
          <p:cNvPr id="3" name="Footer Placeholder 2">
            <a:extLst>
              <a:ext uri="{FF2B5EF4-FFF2-40B4-BE49-F238E27FC236}">
                <a16:creationId xmlns:a16="http://schemas.microsoft.com/office/drawing/2014/main" id="{2B508479-3157-B1B2-242C-3C90AE1BF51C}"/>
              </a:ext>
            </a:extLst>
          </p:cNvPr>
          <p:cNvSpPr>
            <a:spLocks noGrp="1"/>
          </p:cNvSpPr>
          <p:nvPr>
            <p:ph type="ftr" sz="quarter" idx="11"/>
          </p:nvPr>
        </p:nvSpPr>
        <p:spPr/>
        <p:txBody>
          <a:bodyPr/>
          <a:lstStyle/>
          <a:p>
            <a:r>
              <a:rPr lang="en-US" sz="1400" dirty="0"/>
              <a:t>Tigertek.io</a:t>
            </a:r>
          </a:p>
        </p:txBody>
      </p:sp>
      <p:sp>
        <p:nvSpPr>
          <p:cNvPr id="4" name="Slide Number Placeholder 3">
            <a:extLst>
              <a:ext uri="{FF2B5EF4-FFF2-40B4-BE49-F238E27FC236}">
                <a16:creationId xmlns:a16="http://schemas.microsoft.com/office/drawing/2014/main" id="{8A6CF299-0A29-98DB-1BCE-25FB14E739D2}"/>
              </a:ext>
            </a:extLst>
          </p:cNvPr>
          <p:cNvSpPr>
            <a:spLocks noGrp="1"/>
          </p:cNvSpPr>
          <p:nvPr>
            <p:ph type="sldNum" sz="quarter" idx="12"/>
          </p:nvPr>
        </p:nvSpPr>
        <p:spPr/>
        <p:txBody>
          <a:bodyPr/>
          <a:lstStyle/>
          <a:p>
            <a:fld id="{148CC95F-0247-41B6-91CF-DC97C76A7088}" type="slidenum">
              <a:rPr lang="en-US" smtClean="0"/>
              <a:t>4</a:t>
            </a:fld>
            <a:endParaRPr lang="en-US"/>
          </a:p>
        </p:txBody>
      </p:sp>
      <p:sp>
        <p:nvSpPr>
          <p:cNvPr id="5" name="TextBox 4">
            <a:extLst>
              <a:ext uri="{FF2B5EF4-FFF2-40B4-BE49-F238E27FC236}">
                <a16:creationId xmlns:a16="http://schemas.microsoft.com/office/drawing/2014/main" id="{F5EEA3F2-3CA3-5B6B-35F7-3577FD0125E1}"/>
              </a:ext>
            </a:extLst>
          </p:cNvPr>
          <p:cNvSpPr txBox="1"/>
          <p:nvPr/>
        </p:nvSpPr>
        <p:spPr>
          <a:xfrm>
            <a:off x="703385" y="604911"/>
            <a:ext cx="10888393" cy="646331"/>
          </a:xfrm>
          <a:prstGeom prst="rect">
            <a:avLst/>
          </a:prstGeom>
          <a:noFill/>
        </p:spPr>
        <p:txBody>
          <a:bodyPr wrap="square" rtlCol="0">
            <a:spAutoFit/>
          </a:bodyPr>
          <a:lstStyle/>
          <a:p>
            <a:pPr algn="ctr"/>
            <a:r>
              <a:rPr lang="en-US" sz="3600" b="1" dirty="0"/>
              <a:t>Safety of QR Codes in Business</a:t>
            </a:r>
            <a:endParaRPr lang="en-GB" sz="3600" b="1" dirty="0"/>
          </a:p>
        </p:txBody>
      </p:sp>
      <p:sp>
        <p:nvSpPr>
          <p:cNvPr id="7" name="TextBox 6">
            <a:extLst>
              <a:ext uri="{FF2B5EF4-FFF2-40B4-BE49-F238E27FC236}">
                <a16:creationId xmlns:a16="http://schemas.microsoft.com/office/drawing/2014/main" id="{5AAF290D-649E-4214-3427-EB76162AE38C}"/>
              </a:ext>
            </a:extLst>
          </p:cNvPr>
          <p:cNvSpPr txBox="1"/>
          <p:nvPr/>
        </p:nvSpPr>
        <p:spPr>
          <a:xfrm>
            <a:off x="872197" y="1589649"/>
            <a:ext cx="10719581" cy="4370427"/>
          </a:xfrm>
          <a:prstGeom prst="rect">
            <a:avLst/>
          </a:prstGeom>
          <a:noFill/>
        </p:spPr>
        <p:txBody>
          <a:bodyPr wrap="square" rtlCol="0">
            <a:spAutoFit/>
          </a:bodyPr>
          <a:lstStyle/>
          <a:p>
            <a:pPr algn="l" fontAlgn="base">
              <a:spcAft>
                <a:spcPts val="1800"/>
              </a:spcAft>
              <a:buNone/>
            </a:pPr>
            <a:r>
              <a:rPr lang="en-US" sz="2400" i="0" dirty="0">
                <a:solidFill>
                  <a:srgbClr val="002060"/>
                </a:solidFill>
                <a:effectLst/>
                <a:latin typeface="Montserrat" panose="00000500000000000000" pitchFamily="2" charset="0"/>
              </a:rPr>
              <a:t>Chicago-based </a:t>
            </a:r>
            <a:r>
              <a:rPr lang="en-US"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Wintrust Financial and technology provider FIS </a:t>
            </a:r>
            <a:r>
              <a:rPr lang="en-US" sz="2400" i="0" dirty="0">
                <a:solidFill>
                  <a:srgbClr val="002060"/>
                </a:solidFill>
                <a:effectLst/>
                <a:latin typeface="Montserrat" panose="00000500000000000000" pitchFamily="2" charset="0"/>
              </a:rPr>
              <a:t>launched about 200 ATMs. These ATMs have QR Code-based cardless transaction capabilities.</a:t>
            </a:r>
          </a:p>
          <a:p>
            <a:pPr algn="l" fontAlgn="base">
              <a:spcAft>
                <a:spcPts val="1800"/>
              </a:spcAft>
              <a:buNone/>
            </a:pPr>
            <a:r>
              <a:rPr lang="en-US" sz="2400" i="0" dirty="0">
                <a:solidFill>
                  <a:srgbClr val="002060"/>
                </a:solidFill>
                <a:effectLst/>
                <a:latin typeface="Montserrat" panose="00000500000000000000" pitchFamily="2" charset="0"/>
              </a:rPr>
              <a:t>Customers can withdraw money simply by scanning a QR Code at the ATM screen using their </a:t>
            </a:r>
            <a:r>
              <a:rPr lang="en-US" sz="3200" i="0" dirty="0">
                <a:solidFill>
                  <a:srgbClr val="002060"/>
                </a:solidFill>
                <a:effectLst/>
                <a:latin typeface="inherit"/>
              </a:rPr>
              <a:t>Wintrust</a:t>
            </a:r>
            <a:r>
              <a:rPr lang="en-US" sz="2400" i="0" dirty="0">
                <a:solidFill>
                  <a:srgbClr val="002060"/>
                </a:solidFill>
                <a:effectLst/>
                <a:latin typeface="Montserrat" panose="00000500000000000000" pitchFamily="2" charset="0"/>
              </a:rPr>
              <a:t> app.</a:t>
            </a:r>
          </a:p>
          <a:p>
            <a:pPr algn="l" fontAlgn="base">
              <a:spcAft>
                <a:spcPts val="1800"/>
              </a:spcAft>
            </a:pPr>
            <a:r>
              <a:rPr lang="en-US" sz="2400" i="0" dirty="0">
                <a:solidFill>
                  <a:srgbClr val="002060"/>
                </a:solidFill>
                <a:effectLst/>
                <a:latin typeface="Montserrat" panose="00000500000000000000" pitchFamily="2" charset="0"/>
              </a:rPr>
              <a:t>According to </a:t>
            </a:r>
            <a:r>
              <a:rPr lang="en-US"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Wintrust</a:t>
            </a:r>
            <a:r>
              <a:rPr lang="en-US" sz="2400" i="0" dirty="0">
                <a:solidFill>
                  <a:srgbClr val="002060"/>
                </a:solidFill>
                <a:effectLst/>
                <a:latin typeface="Montserrat" panose="00000500000000000000" pitchFamily="2" charset="0"/>
              </a:rPr>
              <a:t> and FIS, QR Code-based cardless cash withdrawal takes only 8 seconds compared to 47 seconds for a normal withdrawal. This shows that QR Codes are a faster and more convenient mode of transaction for the users. </a:t>
            </a:r>
          </a:p>
        </p:txBody>
      </p:sp>
    </p:spTree>
    <p:extLst>
      <p:ext uri="{BB962C8B-B14F-4D97-AF65-F5344CB8AC3E}">
        <p14:creationId xmlns:p14="http://schemas.microsoft.com/office/powerpoint/2010/main" val="1399891973"/>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E0BF1-13DC-4479-E588-73858C0DC47A}"/>
              </a:ext>
            </a:extLst>
          </p:cNvPr>
          <p:cNvSpPr>
            <a:spLocks noGrp="1"/>
          </p:cNvSpPr>
          <p:nvPr>
            <p:ph type="dt" sz="half" idx="10"/>
          </p:nvPr>
        </p:nvSpPr>
        <p:spPr/>
        <p:txBody>
          <a:bodyPr/>
          <a:lstStyle/>
          <a:p>
            <a:fld id="{38A80E79-32BE-4F9A-95FA-E8F2298773A6}" type="datetime2">
              <a:rPr lang="en-GB" sz="1400" smtClean="0"/>
              <a:t>Monday, 31 March 2025</a:t>
            </a:fld>
            <a:endParaRPr lang="en-US" sz="1400" dirty="0"/>
          </a:p>
        </p:txBody>
      </p:sp>
      <p:sp>
        <p:nvSpPr>
          <p:cNvPr id="3" name="Footer Placeholder 2">
            <a:extLst>
              <a:ext uri="{FF2B5EF4-FFF2-40B4-BE49-F238E27FC236}">
                <a16:creationId xmlns:a16="http://schemas.microsoft.com/office/drawing/2014/main" id="{8FC33137-A117-6D5C-8B74-1EDAAEFD1F49}"/>
              </a:ext>
            </a:extLst>
          </p:cNvPr>
          <p:cNvSpPr>
            <a:spLocks noGrp="1"/>
          </p:cNvSpPr>
          <p:nvPr>
            <p:ph type="ftr" sz="quarter" idx="11"/>
          </p:nvPr>
        </p:nvSpPr>
        <p:spPr/>
        <p:txBody>
          <a:bodyPr/>
          <a:lstStyle/>
          <a:p>
            <a:r>
              <a:rPr lang="en-US" sz="1400" dirty="0"/>
              <a:t>Tigertek.io</a:t>
            </a:r>
          </a:p>
        </p:txBody>
      </p:sp>
      <p:sp>
        <p:nvSpPr>
          <p:cNvPr id="4" name="Slide Number Placeholder 3">
            <a:extLst>
              <a:ext uri="{FF2B5EF4-FFF2-40B4-BE49-F238E27FC236}">
                <a16:creationId xmlns:a16="http://schemas.microsoft.com/office/drawing/2014/main" id="{6E4F95E4-1537-67B4-0632-69C8328D88E7}"/>
              </a:ext>
            </a:extLst>
          </p:cNvPr>
          <p:cNvSpPr>
            <a:spLocks noGrp="1"/>
          </p:cNvSpPr>
          <p:nvPr>
            <p:ph type="sldNum" sz="quarter" idx="12"/>
          </p:nvPr>
        </p:nvSpPr>
        <p:spPr/>
        <p:txBody>
          <a:bodyPr/>
          <a:lstStyle/>
          <a:p>
            <a:fld id="{148CC95F-0247-41B6-91CF-DC97C76A7088}" type="slidenum">
              <a:rPr lang="en-US" smtClean="0"/>
              <a:t>5</a:t>
            </a:fld>
            <a:endParaRPr lang="en-US"/>
          </a:p>
        </p:txBody>
      </p:sp>
      <p:sp>
        <p:nvSpPr>
          <p:cNvPr id="5" name="TextBox 4">
            <a:extLst>
              <a:ext uri="{FF2B5EF4-FFF2-40B4-BE49-F238E27FC236}">
                <a16:creationId xmlns:a16="http://schemas.microsoft.com/office/drawing/2014/main" id="{90A198CF-3C5A-5066-0732-A32701529029}"/>
              </a:ext>
            </a:extLst>
          </p:cNvPr>
          <p:cNvSpPr txBox="1"/>
          <p:nvPr/>
        </p:nvSpPr>
        <p:spPr>
          <a:xfrm>
            <a:off x="773723" y="731520"/>
            <a:ext cx="10902462" cy="646331"/>
          </a:xfrm>
          <a:prstGeom prst="rect">
            <a:avLst/>
          </a:prstGeom>
          <a:noFill/>
        </p:spPr>
        <p:txBody>
          <a:bodyPr wrap="square" rtlCol="0">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Value of QR codes</a:t>
            </a:r>
            <a:endParaRPr lang="en-GB"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940601C-BA33-C438-337B-D3D428967227}"/>
              </a:ext>
            </a:extLst>
          </p:cNvPr>
          <p:cNvSpPr txBox="1"/>
          <p:nvPr/>
        </p:nvSpPr>
        <p:spPr>
          <a:xfrm>
            <a:off x="886265" y="1491175"/>
            <a:ext cx="1078992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2060"/>
                </a:solidFill>
              </a:rPr>
              <a:t>in your marketing communications to get better engagement</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to receive payments from your customers.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inventory management </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track your goods and services</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add them to business cards can help you get the prospects </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for analytics to understand user behavior, optimize future strategy</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for business events, relay event information and get guests to RSVP</a:t>
            </a: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seamlessly share documents with stakeholders</a:t>
            </a:r>
            <a:endParaRPr lang="en-GB" sz="2000" dirty="0">
              <a:solidFill>
                <a:srgbClr val="002060"/>
              </a:solidFill>
            </a:endParaRPr>
          </a:p>
        </p:txBody>
      </p:sp>
    </p:spTree>
    <p:extLst>
      <p:ext uri="{BB962C8B-B14F-4D97-AF65-F5344CB8AC3E}">
        <p14:creationId xmlns:p14="http://schemas.microsoft.com/office/powerpoint/2010/main" val="233517078"/>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11C2A-E9C5-2527-8872-346B29D408BD}"/>
              </a:ext>
            </a:extLst>
          </p:cNvPr>
          <p:cNvSpPr>
            <a:spLocks noGrp="1"/>
          </p:cNvSpPr>
          <p:nvPr>
            <p:ph type="dt" sz="half" idx="10"/>
          </p:nvPr>
        </p:nvSpPr>
        <p:spPr/>
        <p:txBody>
          <a:bodyPr/>
          <a:lstStyle/>
          <a:p>
            <a:fld id="{3BBC3099-87E4-4B44-94F3-03987729DC06}" type="datetime2">
              <a:rPr lang="en-GB" sz="1400" smtClean="0"/>
              <a:t>Monday, 31 March 2025</a:t>
            </a:fld>
            <a:endParaRPr lang="en-US" sz="1400" dirty="0"/>
          </a:p>
        </p:txBody>
      </p:sp>
      <p:sp>
        <p:nvSpPr>
          <p:cNvPr id="3" name="Footer Placeholder 2">
            <a:extLst>
              <a:ext uri="{FF2B5EF4-FFF2-40B4-BE49-F238E27FC236}">
                <a16:creationId xmlns:a16="http://schemas.microsoft.com/office/drawing/2014/main" id="{7D780846-E6D7-4288-88AD-E6EB6E045630}"/>
              </a:ext>
            </a:extLst>
          </p:cNvPr>
          <p:cNvSpPr>
            <a:spLocks noGrp="1"/>
          </p:cNvSpPr>
          <p:nvPr>
            <p:ph type="ftr" sz="quarter" idx="11"/>
          </p:nvPr>
        </p:nvSpPr>
        <p:spPr/>
        <p:txBody>
          <a:bodyPr/>
          <a:lstStyle/>
          <a:p>
            <a:r>
              <a:rPr lang="en-US" sz="1400" dirty="0">
                <a:solidFill>
                  <a:srgbClr val="002060"/>
                </a:solidFill>
              </a:rPr>
              <a:t>Tigertek.io</a:t>
            </a:r>
          </a:p>
        </p:txBody>
      </p:sp>
      <p:sp>
        <p:nvSpPr>
          <p:cNvPr id="4" name="Slide Number Placeholder 3">
            <a:extLst>
              <a:ext uri="{FF2B5EF4-FFF2-40B4-BE49-F238E27FC236}">
                <a16:creationId xmlns:a16="http://schemas.microsoft.com/office/drawing/2014/main" id="{677D127E-2BEC-2092-0782-B80A398F391D}"/>
              </a:ext>
            </a:extLst>
          </p:cNvPr>
          <p:cNvSpPr>
            <a:spLocks noGrp="1"/>
          </p:cNvSpPr>
          <p:nvPr>
            <p:ph type="sldNum" sz="quarter" idx="12"/>
          </p:nvPr>
        </p:nvSpPr>
        <p:spPr/>
        <p:txBody>
          <a:bodyPr/>
          <a:lstStyle/>
          <a:p>
            <a:fld id="{148CC95F-0247-41B6-91CF-DC97C76A7088}" type="slidenum">
              <a:rPr lang="en-US" smtClean="0"/>
              <a:t>6</a:t>
            </a:fld>
            <a:endParaRPr lang="en-US"/>
          </a:p>
        </p:txBody>
      </p:sp>
      <p:sp>
        <p:nvSpPr>
          <p:cNvPr id="5" name="TextBox 4">
            <a:extLst>
              <a:ext uri="{FF2B5EF4-FFF2-40B4-BE49-F238E27FC236}">
                <a16:creationId xmlns:a16="http://schemas.microsoft.com/office/drawing/2014/main" id="{3E2CB908-FFF9-0248-692E-77BD3720CA2C}"/>
              </a:ext>
            </a:extLst>
          </p:cNvPr>
          <p:cNvSpPr txBox="1"/>
          <p:nvPr/>
        </p:nvSpPr>
        <p:spPr>
          <a:xfrm>
            <a:off x="717452" y="604911"/>
            <a:ext cx="11029071" cy="646331"/>
          </a:xfrm>
          <a:prstGeom prst="rect">
            <a:avLst/>
          </a:prstGeom>
          <a:noFill/>
        </p:spPr>
        <p:txBody>
          <a:bodyPr wrap="square" rtlCol="0">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Security of QR codes in a cyber-conscious world</a:t>
            </a:r>
            <a:endParaRPr lang="en-GB" sz="3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D0D73C0-8CBC-F790-12A7-59A6272AE70D}"/>
              </a:ext>
            </a:extLst>
          </p:cNvPr>
          <p:cNvSpPr txBox="1"/>
          <p:nvPr/>
        </p:nvSpPr>
        <p:spPr>
          <a:xfrm>
            <a:off x="914400" y="1923451"/>
            <a:ext cx="10930597"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T</a:t>
            </a: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he best way to ensure QR code security within your business is to work alongside a trusted information technology partner. </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This is chiefly because every business is different, and your security needs will vary based on how your business operates, what type of information you store on your devices, and how you and your vendors exchange inventory and inventory-related data.</a:t>
            </a:r>
            <a:endParaRPr lang="en-GB" sz="2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597431"/>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BB77C-B1F5-F3A5-086C-74F76420CF79}"/>
              </a:ext>
            </a:extLst>
          </p:cNvPr>
          <p:cNvSpPr>
            <a:spLocks noGrp="1"/>
          </p:cNvSpPr>
          <p:nvPr>
            <p:ph type="dt" sz="half" idx="10"/>
          </p:nvPr>
        </p:nvSpPr>
        <p:spPr/>
        <p:txBody>
          <a:bodyPr/>
          <a:lstStyle/>
          <a:p>
            <a:fld id="{8DD5356F-78CA-40DE-B032-F38431001209}" type="datetime2">
              <a:rPr lang="en-GB" sz="1400" smtClean="0"/>
              <a:t>Monday, 31 March 2025</a:t>
            </a:fld>
            <a:endParaRPr lang="en-US" sz="1400" dirty="0"/>
          </a:p>
        </p:txBody>
      </p:sp>
      <p:sp>
        <p:nvSpPr>
          <p:cNvPr id="3" name="Footer Placeholder 2">
            <a:extLst>
              <a:ext uri="{FF2B5EF4-FFF2-40B4-BE49-F238E27FC236}">
                <a16:creationId xmlns:a16="http://schemas.microsoft.com/office/drawing/2014/main" id="{441F946C-BB1C-B725-1ACF-B1F63078BD2F}"/>
              </a:ext>
            </a:extLst>
          </p:cNvPr>
          <p:cNvSpPr>
            <a:spLocks noGrp="1"/>
          </p:cNvSpPr>
          <p:nvPr>
            <p:ph type="ftr" sz="quarter" idx="11"/>
          </p:nvPr>
        </p:nvSpPr>
        <p:spPr/>
        <p:txBody>
          <a:bodyPr/>
          <a:lstStyle/>
          <a:p>
            <a:r>
              <a:rPr lang="en-US" sz="1400" dirty="0"/>
              <a:t>Tigertek.io</a:t>
            </a:r>
          </a:p>
        </p:txBody>
      </p:sp>
      <p:sp>
        <p:nvSpPr>
          <p:cNvPr id="4" name="Slide Number Placeholder 3">
            <a:extLst>
              <a:ext uri="{FF2B5EF4-FFF2-40B4-BE49-F238E27FC236}">
                <a16:creationId xmlns:a16="http://schemas.microsoft.com/office/drawing/2014/main" id="{1B1F55CD-4743-6C26-5AB1-4FB9C7C35660}"/>
              </a:ext>
            </a:extLst>
          </p:cNvPr>
          <p:cNvSpPr>
            <a:spLocks noGrp="1"/>
          </p:cNvSpPr>
          <p:nvPr>
            <p:ph type="sldNum" sz="quarter" idx="12"/>
          </p:nvPr>
        </p:nvSpPr>
        <p:spPr/>
        <p:txBody>
          <a:bodyPr/>
          <a:lstStyle/>
          <a:p>
            <a:fld id="{148CC95F-0247-41B6-91CF-DC97C76A7088}" type="slidenum">
              <a:rPr lang="en-US" smtClean="0"/>
              <a:t>7</a:t>
            </a:fld>
            <a:endParaRPr lang="en-US"/>
          </a:p>
        </p:txBody>
      </p:sp>
      <p:sp>
        <p:nvSpPr>
          <p:cNvPr id="6" name="TextBox 5">
            <a:extLst>
              <a:ext uri="{FF2B5EF4-FFF2-40B4-BE49-F238E27FC236}">
                <a16:creationId xmlns:a16="http://schemas.microsoft.com/office/drawing/2014/main" id="{6F4D69FB-A03D-B5A0-5E34-45D79E71B4FF}"/>
              </a:ext>
            </a:extLst>
          </p:cNvPr>
          <p:cNvSpPr txBox="1"/>
          <p:nvPr/>
        </p:nvSpPr>
        <p:spPr>
          <a:xfrm>
            <a:off x="647114" y="661182"/>
            <a:ext cx="11015003" cy="646331"/>
          </a:xfrm>
          <a:prstGeom prst="rect">
            <a:avLst/>
          </a:prstGeom>
          <a:noFill/>
        </p:spPr>
        <p:txBody>
          <a:bodyPr wrap="square" rtlCol="0">
            <a:spAutoFit/>
          </a:bodyPr>
          <a:lstStyle/>
          <a:p>
            <a:pPr algn="ctr"/>
            <a:r>
              <a:rPr lang="en-US" sz="3600" b="1" dirty="0"/>
              <a:t>Value of QR Codes in a commercial world</a:t>
            </a:r>
            <a:endParaRPr lang="en-GB" sz="3600" b="1" dirty="0"/>
          </a:p>
        </p:txBody>
      </p:sp>
      <p:sp>
        <p:nvSpPr>
          <p:cNvPr id="8" name="TextBox 7">
            <a:extLst>
              <a:ext uri="{FF2B5EF4-FFF2-40B4-BE49-F238E27FC236}">
                <a16:creationId xmlns:a16="http://schemas.microsoft.com/office/drawing/2014/main" id="{4F38C797-772F-C226-501B-ABF1D0B0967F}"/>
              </a:ext>
            </a:extLst>
          </p:cNvPr>
          <p:cNvSpPr txBox="1"/>
          <p:nvPr/>
        </p:nvSpPr>
        <p:spPr>
          <a:xfrm>
            <a:off x="787791" y="1491175"/>
            <a:ext cx="10775852" cy="4231928"/>
          </a:xfrm>
          <a:prstGeom prst="rect">
            <a:avLst/>
          </a:prstGeom>
          <a:noFill/>
        </p:spPr>
        <p:txBody>
          <a:bodyPr wrap="square" rtlCol="0">
            <a:spAutoFit/>
          </a:bodyPr>
          <a:lstStyle/>
          <a:p>
            <a:pPr marL="457200" indent="-457200" algn="l" fontAlgn="base">
              <a:spcAft>
                <a:spcPts val="1800"/>
              </a:spcAft>
              <a:buFont typeface="Arial" panose="020B0604020202020204" pitchFamily="34" charset="0"/>
              <a:buChar char="•"/>
            </a:pP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QR Codes benefit customers by saving time through quick and effortless access to information. </a:t>
            </a:r>
          </a:p>
          <a:p>
            <a:pPr marL="457200" indent="-457200" algn="l" fontAlgn="base">
              <a:spcAft>
                <a:spcPts val="1800"/>
              </a:spcAft>
              <a:buFont typeface="Arial" panose="020B0604020202020204" pitchFamily="34" charset="0"/>
              <a:buChar char="•"/>
            </a:pP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They offer convenience in transactions, particularly in scenarios like cardless cash withdrawals. </a:t>
            </a:r>
          </a:p>
          <a:p>
            <a:pPr marL="457200" indent="-457200" algn="l" fontAlgn="base">
              <a:spcAft>
                <a:spcPts val="1800"/>
              </a:spcAft>
              <a:buFont typeface="Arial" panose="020B0604020202020204" pitchFamily="34" charset="0"/>
              <a:buChar char="•"/>
            </a:pP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QR Codes make print media interactive, allowing customers to participate in contests, provide feedback, or make direct purchases. </a:t>
            </a:r>
          </a:p>
          <a:p>
            <a:pPr marL="457200" indent="-457200" algn="l" fontAlgn="base">
              <a:spcAft>
                <a:spcPts val="1800"/>
              </a:spcAft>
              <a:buFont typeface="Arial" panose="020B0604020202020204" pitchFamily="34" charset="0"/>
              <a:buChar char="•"/>
            </a:pPr>
            <a:r>
              <a:rPr lang="en-US" sz="28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Users can easily save contact details or other information with a simple QR Code scan.</a:t>
            </a:r>
          </a:p>
        </p:txBody>
      </p:sp>
    </p:spTree>
    <p:extLst>
      <p:ext uri="{BB962C8B-B14F-4D97-AF65-F5344CB8AC3E}">
        <p14:creationId xmlns:p14="http://schemas.microsoft.com/office/powerpoint/2010/main" val="3450565745"/>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B38B8D-D189-BAB6-EDA6-1F2B0F5CA0F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194B26-9820-24A5-57DA-C1441D113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E6DE9B83-C2DE-917A-3594-E1A1151A966B}"/>
              </a:ext>
            </a:extLst>
          </p:cNvPr>
          <p:cNvSpPr>
            <a:spLocks noGrp="1"/>
          </p:cNvSpPr>
          <p:nvPr>
            <p:ph type="ftr" sz="quarter" idx="11"/>
          </p:nvPr>
        </p:nvSpPr>
        <p:spPr>
          <a:xfrm>
            <a:off x="521208" y="100584"/>
            <a:ext cx="4114800" cy="365125"/>
          </a:xfrm>
        </p:spPr>
        <p:txBody>
          <a:bodyPr>
            <a:normAutofit/>
          </a:bodyPr>
          <a:lstStyle/>
          <a:p>
            <a:pPr>
              <a:spcAft>
                <a:spcPts val="600"/>
              </a:spcAft>
            </a:pPr>
            <a:r>
              <a:rPr lang="en-US" sz="1400" dirty="0"/>
              <a:t>Tigertek.io</a:t>
            </a:r>
          </a:p>
        </p:txBody>
      </p:sp>
      <p:sp>
        <p:nvSpPr>
          <p:cNvPr id="22" name="Rectangle 21">
            <a:extLst>
              <a:ext uri="{FF2B5EF4-FFF2-40B4-BE49-F238E27FC236}">
                <a16:creationId xmlns:a16="http://schemas.microsoft.com/office/drawing/2014/main" id="{C3246C11-3A35-7F03-9C51-A1F45DE60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89" y="497392"/>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blue and white business card&#10;&#10;AI-generated content may be incorrect.">
            <a:extLst>
              <a:ext uri="{FF2B5EF4-FFF2-40B4-BE49-F238E27FC236}">
                <a16:creationId xmlns:a16="http://schemas.microsoft.com/office/drawing/2014/main" id="{39086B05-C6DC-023E-0C42-C2ABE4F5EB0C}"/>
              </a:ext>
            </a:extLst>
          </p:cNvPr>
          <p:cNvPicPr>
            <a:picLocks noChangeAspect="1"/>
          </p:cNvPicPr>
          <p:nvPr/>
        </p:nvPicPr>
        <p:blipFill>
          <a:blip r:embed="rId2">
            <a:extLst>
              <a:ext uri="{28A0092B-C50C-407E-A947-70E740481C1C}">
                <a14:useLocalDpi xmlns:a14="http://schemas.microsoft.com/office/drawing/2010/main" val="0"/>
              </a:ext>
            </a:extLst>
          </a:blip>
          <a:srcRect r="-2" b="5581"/>
          <a:stretch/>
        </p:blipFill>
        <p:spPr>
          <a:xfrm>
            <a:off x="517871" y="839336"/>
            <a:ext cx="8740538" cy="5508615"/>
          </a:xfrm>
          <a:prstGeom prst="rect">
            <a:avLst/>
          </a:prstGeom>
        </p:spPr>
      </p:pic>
      <p:sp>
        <p:nvSpPr>
          <p:cNvPr id="2" name="Date Placeholder 1">
            <a:extLst>
              <a:ext uri="{FF2B5EF4-FFF2-40B4-BE49-F238E27FC236}">
                <a16:creationId xmlns:a16="http://schemas.microsoft.com/office/drawing/2014/main" id="{7E920875-8B52-E4B4-1338-265BA7FD9B6E}"/>
              </a:ext>
            </a:extLst>
          </p:cNvPr>
          <p:cNvSpPr>
            <a:spLocks noGrp="1"/>
          </p:cNvSpPr>
          <p:nvPr>
            <p:ph type="dt" sz="half" idx="10"/>
          </p:nvPr>
        </p:nvSpPr>
        <p:spPr>
          <a:xfrm>
            <a:off x="521208" y="6419088"/>
            <a:ext cx="2743200" cy="365125"/>
          </a:xfrm>
        </p:spPr>
        <p:txBody>
          <a:bodyPr>
            <a:normAutofit/>
          </a:bodyPr>
          <a:lstStyle/>
          <a:p>
            <a:pPr>
              <a:spcAft>
                <a:spcPts val="600"/>
              </a:spcAft>
            </a:pPr>
            <a:fld id="{B5A1B92F-2D15-465E-86A7-4256F4A6A9F8}" type="datetime2">
              <a:rPr lang="en-GB" sz="1400" smtClean="0"/>
              <a:t>Monday, 31 March 2025</a:t>
            </a:fld>
            <a:endParaRPr lang="en-US" sz="1400" dirty="0"/>
          </a:p>
        </p:txBody>
      </p:sp>
      <p:sp>
        <p:nvSpPr>
          <p:cNvPr id="4" name="Slide Number Placeholder 3">
            <a:extLst>
              <a:ext uri="{FF2B5EF4-FFF2-40B4-BE49-F238E27FC236}">
                <a16:creationId xmlns:a16="http://schemas.microsoft.com/office/drawing/2014/main" id="{EA84C931-262C-00A5-9C26-BCB55ED51595}"/>
              </a:ext>
            </a:extLst>
          </p:cNvPr>
          <p:cNvSpPr>
            <a:spLocks noGrp="1"/>
          </p:cNvSpPr>
          <p:nvPr>
            <p:ph type="sldNum" sz="quarter" idx="12"/>
          </p:nvPr>
        </p:nvSpPr>
        <p:spPr>
          <a:xfrm>
            <a:off x="11457432" y="6419088"/>
            <a:ext cx="640080" cy="365125"/>
          </a:xfrm>
        </p:spPr>
        <p:txBody>
          <a:bodyPr>
            <a:normAutofit/>
          </a:bodyPr>
          <a:lstStyle/>
          <a:p>
            <a:pPr>
              <a:spcAft>
                <a:spcPts val="600"/>
              </a:spcAft>
            </a:pPr>
            <a:fld id="{148CC95F-0247-41B6-91CF-DC97C76A7088}" type="slidenum">
              <a:rPr lang="en-US" smtClean="0"/>
              <a:pPr>
                <a:spcAft>
                  <a:spcPts val="600"/>
                </a:spcAft>
              </a:pPr>
              <a:t>8</a:t>
            </a:fld>
            <a:endParaRPr lang="en-US"/>
          </a:p>
        </p:txBody>
      </p:sp>
      <p:sp>
        <p:nvSpPr>
          <p:cNvPr id="9" name="TextBox 8">
            <a:extLst>
              <a:ext uri="{FF2B5EF4-FFF2-40B4-BE49-F238E27FC236}">
                <a16:creationId xmlns:a16="http://schemas.microsoft.com/office/drawing/2014/main" id="{E452E1C2-8A46-BDC0-08BF-86E4B50311A2}"/>
              </a:ext>
            </a:extLst>
          </p:cNvPr>
          <p:cNvSpPr txBox="1"/>
          <p:nvPr/>
        </p:nvSpPr>
        <p:spPr>
          <a:xfrm>
            <a:off x="9411286" y="839336"/>
            <a:ext cx="2574388" cy="4832092"/>
          </a:xfrm>
          <a:prstGeom prst="rect">
            <a:avLst/>
          </a:prstGeom>
          <a:noFill/>
        </p:spPr>
        <p:txBody>
          <a:bodyPr wrap="square" rtlCol="0">
            <a:spAutoFit/>
          </a:bodyPr>
          <a:lstStyle/>
          <a:p>
            <a:pPr algn="ctr"/>
            <a:r>
              <a:rPr lang="en-US" sz="3600" b="1" dirty="0">
                <a:solidFill>
                  <a:srgbClr val="002060"/>
                </a:solidFill>
              </a:rPr>
              <a:t>QR Codes </a:t>
            </a:r>
          </a:p>
          <a:p>
            <a:pPr algn="ctr"/>
            <a:r>
              <a:rPr lang="en-US" sz="3600" b="1" dirty="0">
                <a:solidFill>
                  <a:srgbClr val="002060"/>
                </a:solidFill>
              </a:rPr>
              <a:t>from Tigertek.io </a:t>
            </a:r>
          </a:p>
          <a:p>
            <a:pPr algn="ctr"/>
            <a:endParaRPr lang="en-US" sz="3600" b="1" dirty="0">
              <a:solidFill>
                <a:srgbClr val="002060"/>
              </a:solidFill>
            </a:endParaRPr>
          </a:p>
          <a:p>
            <a:pPr algn="ctr"/>
            <a:endParaRPr lang="en-US" sz="3600" b="1" dirty="0">
              <a:solidFill>
                <a:srgbClr val="002060"/>
              </a:solidFill>
            </a:endParaRPr>
          </a:p>
          <a:p>
            <a:pPr algn="ctr"/>
            <a:r>
              <a:rPr lang="en-US" sz="3200" b="1" dirty="0">
                <a:solidFill>
                  <a:srgbClr val="002060"/>
                </a:solidFill>
              </a:rPr>
              <a:t> Technology partner of Phoenix Enterprises</a:t>
            </a:r>
          </a:p>
        </p:txBody>
      </p:sp>
    </p:spTree>
    <p:extLst>
      <p:ext uri="{BB962C8B-B14F-4D97-AF65-F5344CB8AC3E}">
        <p14:creationId xmlns:p14="http://schemas.microsoft.com/office/powerpoint/2010/main" val="2592733729"/>
      </p:ext>
    </p:extLst>
  </p:cSld>
  <p:clrMapOvr>
    <a:masterClrMapping/>
  </p:clrMapOvr>
  <mc:AlternateContent xmlns:mc="http://schemas.openxmlformats.org/markup-compatibility/2006">
    <mc:Choice xmlns:p14="http://schemas.microsoft.com/office/powerpoint/2010/main" Requires="p14">
      <p:transition p14:dur="250">
        <p:randomBar dir="vert"/>
      </p:transition>
    </mc:Choice>
    <mc:Fallback>
      <p:transition>
        <p:randomBar dir="vert"/>
      </p:transition>
    </mc:Fallback>
  </mc:AlternateContent>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368</Words>
  <Application>Microsoft Office PowerPoint</Application>
  <PresentationFormat>Widescreen</PresentationFormat>
  <Paragraphs>65</Paragraphs>
  <Slides>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Bierstadt</vt:lpstr>
      <vt:lpstr>Calibri</vt:lpstr>
      <vt:lpstr>inherit</vt:lpstr>
      <vt:lpstr>Montserrat</vt:lpstr>
      <vt:lpstr>GestaltVTI</vt:lpstr>
      <vt:lpstr>PowerPoint Presentation</vt:lpstr>
      <vt:lpstr>QR Codes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Campbell</dc:creator>
  <cp:lastModifiedBy>Paul Campbell</cp:lastModifiedBy>
  <cp:revision>1</cp:revision>
  <dcterms:created xsi:type="dcterms:W3CDTF">2025-03-31T12:47:24Z</dcterms:created>
  <dcterms:modified xsi:type="dcterms:W3CDTF">2025-03-31T14:09:46Z</dcterms:modified>
</cp:coreProperties>
</file>